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0D918-51F5-4874-9D3A-16436D263359}" type="datetimeFigureOut">
              <a:rPr lang="en-US" smtClean="0"/>
              <a:t>27/05/2022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5A357-C24D-47F6-A8A0-7EDE63860C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C13AA-3275-49B3-B194-485A5313C92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C13AA-3275-49B3-B194-485A5313C92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According to ADA specification: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C13AA-3275-49B3-B194-485A5313C92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C13AA-3275-49B3-B194-485A5313C92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C13AA-3275-49B3-B194-485A5313C923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609676"/>
            <a:ext cx="5255896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000000"/>
                </a:solidFill>
                <a:latin typeface="Calibri Light"/>
                <a:cs typeface="Calibri Light"/>
              </a:rPr>
              <a:t>Methods</a:t>
            </a:r>
            <a:r>
              <a:rPr sz="4400" spc="-1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of </a:t>
            </a:r>
            <a:r>
              <a:rPr sz="4400" spc="-10" dirty="0">
                <a:solidFill>
                  <a:srgbClr val="000000"/>
                </a:solidFill>
                <a:latin typeface="Calibri Light"/>
                <a:cs typeface="Calibri Light"/>
              </a:rPr>
              <a:t>tooth</a:t>
            </a: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 brushing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7704" y="1707919"/>
            <a:ext cx="6799898" cy="2117246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tabLst>
                <a:tab pos="241935" algn="l"/>
              </a:tabLst>
            </a:pPr>
            <a:r>
              <a:rPr sz="3600" b="1" spc="-10" dirty="0">
                <a:latin typeface="Calibri"/>
                <a:cs typeface="Calibri"/>
              </a:rPr>
              <a:t>SCRUB</a:t>
            </a:r>
            <a:endParaRPr sz="3600" b="1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Bristle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placement: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horizontal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gingival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margin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Motion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:anterior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posterior</a:t>
            </a:r>
            <a:r>
              <a:rPr sz="2800" spc="25">
                <a:latin typeface="Calibri"/>
                <a:cs typeface="Calibri"/>
              </a:rPr>
              <a:t> </a:t>
            </a:r>
            <a:r>
              <a:rPr sz="2800" spc="-10" smtClean="0">
                <a:latin typeface="Calibri"/>
                <a:cs typeface="Calibri"/>
              </a:rPr>
              <a:t>direction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5690" y="115823"/>
            <a:ext cx="1955672" cy="2607564"/>
          </a:xfrm>
          <a:prstGeom prst="rect">
            <a:avLst/>
          </a:prstGeom>
        </p:spPr>
      </p:pic>
      <p:pic>
        <p:nvPicPr>
          <p:cNvPr id="7170" name="Picture 2" descr="C:\Users\User\Desktop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3429001"/>
            <a:ext cx="3743325" cy="3231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609676"/>
            <a:ext cx="2798446" cy="6857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0" dirty="0">
                <a:solidFill>
                  <a:srgbClr val="000000"/>
                </a:solidFill>
                <a:latin typeface="Calibri Light"/>
                <a:cs typeface="Calibri Light"/>
              </a:rPr>
              <a:t>Technique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7705" y="1793494"/>
            <a:ext cx="7326154" cy="45845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sz="3200" b="1" spc="-10" dirty="0">
                <a:latin typeface="Calibri"/>
                <a:cs typeface="Calibri"/>
              </a:rPr>
              <a:t>String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10">
                <a:latin typeface="Calibri"/>
                <a:cs typeface="Calibri"/>
              </a:rPr>
              <a:t>floss</a:t>
            </a:r>
            <a:r>
              <a:rPr sz="3200" b="1" spc="15">
                <a:latin typeface="Calibri"/>
                <a:cs typeface="Calibri"/>
              </a:rPr>
              <a:t> </a:t>
            </a:r>
            <a:r>
              <a:rPr sz="3200" b="1" spc="-5" smtClean="0">
                <a:latin typeface="Calibri"/>
                <a:cs typeface="Calibri"/>
              </a:rPr>
              <a:t>method</a:t>
            </a:r>
            <a:endParaRPr sz="3200" b="1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57450" y="2514600"/>
            <a:ext cx="4574633" cy="4319464"/>
            <a:chOff x="4273251" y="3001204"/>
            <a:chExt cx="5102860" cy="38328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73251" y="3001204"/>
              <a:ext cx="5102396" cy="38324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2168" y="3119627"/>
              <a:ext cx="4590288" cy="332079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501" y="838201"/>
            <a:ext cx="7683341" cy="553741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9235">
              <a:lnSpc>
                <a:spcPct val="90000"/>
              </a:lnSpc>
              <a:spcBef>
                <a:spcPts val="430"/>
              </a:spcBef>
              <a:buFont typeface="Arial MT"/>
              <a:buChar char="•"/>
              <a:tabLst>
                <a:tab pos="241935" algn="l"/>
                <a:tab pos="5787390" algn="l"/>
                <a:tab pos="8543925" algn="l"/>
              </a:tabLst>
            </a:pPr>
            <a:r>
              <a:rPr sz="3600" b="1" spc="-15" dirty="0">
                <a:latin typeface="Calibri"/>
                <a:cs typeface="Calibri"/>
              </a:rPr>
              <a:t>Circle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10">
                <a:latin typeface="Calibri"/>
                <a:cs typeface="Calibri"/>
              </a:rPr>
              <a:t>floss</a:t>
            </a:r>
            <a:r>
              <a:rPr sz="3600" b="1" spc="10">
                <a:latin typeface="Calibri"/>
                <a:cs typeface="Calibri"/>
              </a:rPr>
              <a:t> </a:t>
            </a:r>
            <a:r>
              <a:rPr sz="3600" b="1" spc="-5" smtClean="0">
                <a:latin typeface="Calibri"/>
                <a:cs typeface="Calibri"/>
              </a:rPr>
              <a:t>method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1" y="2057401"/>
            <a:ext cx="3166109" cy="4158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609676"/>
            <a:ext cx="3703796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" dirty="0">
                <a:solidFill>
                  <a:srgbClr val="000000"/>
                </a:solidFill>
                <a:latin typeface="Calibri Light"/>
                <a:cs typeface="Calibri Light"/>
              </a:rPr>
              <a:t>Interproximal</a:t>
            </a:r>
            <a:r>
              <a:rPr sz="4400" spc="-7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brushes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7705" y="1793493"/>
            <a:ext cx="7651909" cy="26212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3848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Cone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shaped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brushes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made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bristles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mounted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handle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,single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tufted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brushes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small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conical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brushes.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Cleaning </a:t>
            </a:r>
            <a:r>
              <a:rPr sz="2800" spc="-20" dirty="0">
                <a:latin typeface="Calibri"/>
                <a:cs typeface="Calibri"/>
              </a:rPr>
              <a:t>interdental</a:t>
            </a:r>
            <a:r>
              <a:rPr sz="2800" spc="-10" dirty="0">
                <a:latin typeface="Calibri"/>
                <a:cs typeface="Calibri"/>
              </a:rPr>
              <a:t> spaces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Inserted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interproximally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activated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short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back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forth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strokes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between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teeth.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22284" y="1"/>
            <a:ext cx="1771382" cy="16901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15077" y="4713732"/>
            <a:ext cx="1975196" cy="1598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705" y="1793493"/>
            <a:ext cx="7486174" cy="17322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0" smtClean="0">
                <a:latin typeface="Calibri"/>
                <a:cs typeface="Calibri"/>
              </a:rPr>
              <a:t>For</a:t>
            </a:r>
            <a:r>
              <a:rPr sz="2800" spc="-5" smtClean="0">
                <a:latin typeface="Calibri"/>
                <a:cs typeface="Calibri"/>
              </a:rPr>
              <a:t> </a:t>
            </a:r>
            <a:r>
              <a:rPr sz="2800" spc="-20" smtClean="0">
                <a:latin typeface="Calibri"/>
                <a:cs typeface="Calibri"/>
              </a:rPr>
              <a:t>best</a:t>
            </a:r>
            <a:r>
              <a:rPr sz="2800" spc="20" smtClean="0">
                <a:latin typeface="Calibri"/>
                <a:cs typeface="Calibri"/>
              </a:rPr>
              <a:t> </a:t>
            </a:r>
            <a:r>
              <a:rPr sz="2800" spc="-5" smtClean="0">
                <a:latin typeface="Calibri"/>
                <a:cs typeface="Calibri"/>
              </a:rPr>
              <a:t>cleaning</a:t>
            </a:r>
            <a:r>
              <a:rPr sz="2800" spc="5" smtClean="0">
                <a:latin typeface="Calibri"/>
                <a:cs typeface="Calibri"/>
              </a:rPr>
              <a:t> </a:t>
            </a:r>
            <a:r>
              <a:rPr sz="2800" spc="-10" smtClean="0">
                <a:latin typeface="Calibri"/>
                <a:cs typeface="Calibri"/>
              </a:rPr>
              <a:t>efficiency</a:t>
            </a:r>
            <a:r>
              <a:rPr sz="2800" smtClean="0">
                <a:latin typeface="Calibri"/>
                <a:cs typeface="Calibri"/>
              </a:rPr>
              <a:t> </a:t>
            </a:r>
            <a:r>
              <a:rPr sz="2800" spc="-5" smtClean="0">
                <a:latin typeface="Calibri"/>
                <a:cs typeface="Calibri"/>
              </a:rPr>
              <a:t>the</a:t>
            </a:r>
            <a:r>
              <a:rPr sz="2800" smtClean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diameter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brush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should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slightly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larger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than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gingival</a:t>
            </a:r>
            <a:r>
              <a:rPr sz="2800" spc="-15" dirty="0">
                <a:latin typeface="Calibri"/>
                <a:cs typeface="Calibri"/>
              </a:rPr>
              <a:t> embressure.</a:t>
            </a:r>
            <a:endParaRPr sz="2800">
              <a:latin typeface="Calibri"/>
              <a:cs typeface="Calibri"/>
            </a:endParaRPr>
          </a:p>
          <a:p>
            <a:pPr marL="241300" marR="74930" indent="-229235">
              <a:lnSpc>
                <a:spcPts val="3020"/>
              </a:lnSpc>
              <a:spcBef>
                <a:spcPts val="101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Single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tufted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more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effective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lingual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surface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mandibular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molar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premolar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2025" y="3592067"/>
            <a:ext cx="2545461" cy="28666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9827" y="3851147"/>
            <a:ext cx="2107692" cy="1944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609676"/>
            <a:ext cx="2912746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>
                <a:solidFill>
                  <a:srgbClr val="000000"/>
                </a:solidFill>
                <a:latin typeface="Calibri Light"/>
                <a:cs typeface="Calibri Light"/>
              </a:rPr>
              <a:t>Wooden</a:t>
            </a:r>
            <a:r>
              <a:rPr sz="4400" spc="-6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spc="-5" dirty="0">
                <a:solidFill>
                  <a:srgbClr val="000000"/>
                </a:solidFill>
                <a:latin typeface="Calibri Light"/>
                <a:cs typeface="Calibri Light"/>
              </a:rPr>
              <a:t>tips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7705" y="1707918"/>
            <a:ext cx="6983254" cy="2832827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smtClean="0">
                <a:latin typeface="Calibri"/>
                <a:cs typeface="Calibri"/>
              </a:rPr>
              <a:t>used</a:t>
            </a:r>
            <a:r>
              <a:rPr sz="2800" spc="15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without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handle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30"/>
              </a:lnSpc>
              <a:spcBef>
                <a:spcPts val="1045"/>
              </a:spcBef>
              <a:buFont typeface="Arial MT"/>
              <a:buChar char="•"/>
              <a:tabLst>
                <a:tab pos="241935" algn="l"/>
                <a:tab pos="7449184" algn="l"/>
              </a:tabLst>
            </a:pPr>
            <a:r>
              <a:rPr sz="2800" spc="-5" dirty="0">
                <a:latin typeface="Calibri"/>
                <a:cs typeface="Calibri"/>
              </a:rPr>
              <a:t>Soft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triangular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wooden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tips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such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stemu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dent	are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placed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interdental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spaces</a:t>
            </a:r>
            <a:r>
              <a:rPr sz="2800" spc="-10" smtClean="0">
                <a:latin typeface="Calibri"/>
                <a:cs typeface="Calibri"/>
              </a:rPr>
              <a:t>.</a:t>
            </a:r>
            <a:endParaRPr lang="en-US" sz="2800" spc="-10" dirty="0" smtClean="0">
              <a:latin typeface="Calibri"/>
              <a:cs typeface="Calibri"/>
            </a:endParaRPr>
          </a:p>
          <a:p>
            <a:pPr marL="241300" marR="5080" indent="-229235">
              <a:lnSpc>
                <a:spcPts val="3030"/>
              </a:lnSpc>
              <a:spcBef>
                <a:spcPts val="1045"/>
              </a:spcBef>
              <a:buFont typeface="Arial MT"/>
              <a:buChar char="•"/>
              <a:tabLst>
                <a:tab pos="241935" algn="l"/>
                <a:tab pos="7449184" algn="l"/>
              </a:tabLst>
            </a:pPr>
            <a:r>
              <a:rPr lang="en-US" sz="2800" spc="-10" dirty="0" smtClean="0">
                <a:latin typeface="Calibri"/>
                <a:cs typeface="Calibri"/>
              </a:rPr>
              <a:t>Made up of bass wood or balsa wood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smtClean="0">
                <a:latin typeface="Calibri"/>
                <a:cs typeface="Calibri"/>
              </a:rPr>
              <a:t>Use </a:t>
            </a:r>
            <a:r>
              <a:rPr sz="2800" spc="-10" dirty="0">
                <a:latin typeface="Calibri"/>
                <a:cs typeface="Calibri"/>
              </a:rPr>
              <a:t>limited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facial surfaces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5583" y="323047"/>
            <a:ext cx="1435638" cy="19141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71850" y="4648200"/>
            <a:ext cx="1850517" cy="18486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9268" y="4902708"/>
            <a:ext cx="2000250" cy="17145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9300" y="3276600"/>
            <a:ext cx="2857500" cy="280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609676"/>
            <a:ext cx="5255896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000000"/>
                </a:solidFill>
                <a:latin typeface="Calibri Light"/>
                <a:cs typeface="Calibri Light"/>
              </a:rPr>
              <a:t>Chemical</a:t>
            </a:r>
            <a:r>
              <a:rPr sz="4400" spc="-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plaque</a:t>
            </a:r>
            <a:r>
              <a:rPr sz="4400" spc="-2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spc="-25" dirty="0">
                <a:solidFill>
                  <a:srgbClr val="000000"/>
                </a:solidFill>
                <a:latin typeface="Calibri Light"/>
                <a:cs typeface="Calibri Light"/>
              </a:rPr>
              <a:t>control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1500" y="4953001"/>
            <a:ext cx="6089332" cy="200183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ADA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accepted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two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agents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plaque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control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agents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Prescription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chlorhexidine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rinse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Non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prescription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essential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oil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rinse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94397" y="754380"/>
            <a:ext cx="1386626" cy="2709672"/>
          </a:xfrm>
          <a:prstGeom prst="rect">
            <a:avLst/>
          </a:prstGeom>
        </p:spPr>
      </p:pic>
      <p:pic>
        <p:nvPicPr>
          <p:cNvPr id="1026" name="Picture 2" descr="C:\Users\User\Desktop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5851" y="1219200"/>
            <a:ext cx="4964906" cy="3633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609676"/>
            <a:ext cx="5770246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000000"/>
                </a:solidFill>
                <a:latin typeface="Calibri Light"/>
                <a:cs typeface="Calibri Light"/>
              </a:rPr>
              <a:t>Chlorhexidine</a:t>
            </a:r>
            <a:r>
              <a:rPr sz="4400" spc="-10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Calibri Light"/>
                <a:cs typeface="Calibri Light"/>
              </a:rPr>
              <a:t>gluconate(0.2%)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7704" y="2305253"/>
            <a:ext cx="7355205" cy="350749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indent="-229235">
              <a:lnSpc>
                <a:spcPct val="90000"/>
              </a:lnSpc>
              <a:spcBef>
                <a:spcPts val="434"/>
              </a:spcBef>
              <a:buFont typeface="Arial MT"/>
              <a:buChar char="•"/>
              <a:tabLst>
                <a:tab pos="241935" algn="l"/>
              </a:tabLst>
            </a:pPr>
            <a:r>
              <a:rPr lang="en-US" sz="2800" spc="-15" dirty="0" smtClean="0">
                <a:latin typeface="Calibri"/>
                <a:cs typeface="Calibri"/>
              </a:rPr>
              <a:t>Primary agent for chemical plaque control</a:t>
            </a:r>
          </a:p>
          <a:p>
            <a:pPr marL="241300" marR="5080" indent="-229235">
              <a:lnSpc>
                <a:spcPct val="90000"/>
              </a:lnSpc>
              <a:spcBef>
                <a:spcPts val="434"/>
              </a:spcBef>
              <a:buFont typeface="Arial MT"/>
              <a:buChar char="•"/>
              <a:tabLst>
                <a:tab pos="241935" algn="l"/>
              </a:tabLst>
            </a:pPr>
            <a:r>
              <a:rPr lang="en-US" sz="2800" spc="-10" dirty="0" smtClean="0">
                <a:latin typeface="Calibri"/>
                <a:cs typeface="Calibri"/>
              </a:rPr>
              <a:t>C</a:t>
            </a:r>
            <a:r>
              <a:rPr sz="2800" spc="-10" smtClean="0">
                <a:latin typeface="Calibri"/>
                <a:cs typeface="Calibri"/>
              </a:rPr>
              <a:t>ationic</a:t>
            </a:r>
            <a:r>
              <a:rPr sz="2800" spc="15" smtClean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bisbigunide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which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effective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against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array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microorganism(gram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positive,negative,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fungi,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yeast,virus)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lang="en-US" sz="2800" spc="-15" dirty="0" smtClean="0">
                <a:latin typeface="Calibri"/>
                <a:cs typeface="Calibri"/>
              </a:rPr>
              <a:t>E</a:t>
            </a:r>
            <a:r>
              <a:rPr sz="2800" spc="-15" smtClean="0">
                <a:latin typeface="Calibri"/>
                <a:cs typeface="Calibri"/>
              </a:rPr>
              <a:t>xhibits</a:t>
            </a:r>
            <a:r>
              <a:rPr sz="2800" spc="4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both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antiplaque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antibacterial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property.</a:t>
            </a:r>
            <a:endParaRPr sz="2800">
              <a:latin typeface="Calibri"/>
              <a:cs typeface="Calibri"/>
            </a:endParaRPr>
          </a:p>
          <a:p>
            <a:pPr marL="241300" marR="309880" indent="-229235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It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bacteriostatic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low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concentration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bacteriocidal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high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concentration.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6833" y="47213"/>
            <a:ext cx="921544" cy="221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609676"/>
            <a:ext cx="4512946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Mechanism</a:t>
            </a:r>
            <a:r>
              <a:rPr sz="4400" spc="-3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of</a:t>
            </a:r>
            <a:r>
              <a:rPr sz="4400" spc="-3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action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7705" y="1423161"/>
            <a:ext cx="7063264" cy="40754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 algn="just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The bacterial </a:t>
            </a:r>
            <a:r>
              <a:rPr sz="2800" spc="-5" dirty="0">
                <a:latin typeface="Calibri"/>
                <a:cs typeface="Calibri"/>
              </a:rPr>
              <a:t>cell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negatively charged </a:t>
            </a:r>
            <a:r>
              <a:rPr sz="2800" spc="-5" dirty="0">
                <a:latin typeface="Calibri"/>
                <a:cs typeface="Calibri"/>
              </a:rPr>
              <a:t>so </a:t>
            </a:r>
            <a:r>
              <a:rPr sz="2800" spc="-10" dirty="0">
                <a:latin typeface="Calibri"/>
                <a:cs typeface="Calibri"/>
              </a:rPr>
              <a:t>cationic chlorhexidine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molecule is </a:t>
            </a:r>
            <a:r>
              <a:rPr sz="2800" spc="-15" dirty="0">
                <a:latin typeface="Calibri"/>
                <a:cs typeface="Calibri"/>
              </a:rPr>
              <a:t>rapidly </a:t>
            </a:r>
            <a:r>
              <a:rPr sz="2800" spc="-20" dirty="0">
                <a:latin typeface="Calibri"/>
                <a:cs typeface="Calibri"/>
              </a:rPr>
              <a:t>attracted to </a:t>
            </a:r>
            <a:r>
              <a:rPr sz="2800" spc="-15" dirty="0">
                <a:latin typeface="Calibri"/>
                <a:cs typeface="Calibri"/>
              </a:rPr>
              <a:t>negatively charged </a:t>
            </a:r>
            <a:r>
              <a:rPr sz="2800" spc="-10" dirty="0">
                <a:latin typeface="Calibri"/>
                <a:cs typeface="Calibri"/>
              </a:rPr>
              <a:t>bacterial </a:t>
            </a:r>
            <a:r>
              <a:rPr sz="2800" spc="-5" dirty="0">
                <a:latin typeface="Calibri"/>
                <a:cs typeface="Calibri"/>
              </a:rPr>
              <a:t>cell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surface.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This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alters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integrity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bacterial</a:t>
            </a:r>
            <a:r>
              <a:rPr sz="2800" spc="-5" dirty="0">
                <a:latin typeface="Calibri"/>
                <a:cs typeface="Calibri"/>
              </a:rPr>
              <a:t> cell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membrane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Chlorhexidine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attracted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towards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innercell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membrane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77057" y="2258567"/>
            <a:ext cx="230981" cy="669290"/>
            <a:chOff x="5169408" y="2258567"/>
            <a:chExt cx="307975" cy="669290"/>
          </a:xfrm>
        </p:grpSpPr>
        <p:sp>
          <p:nvSpPr>
            <p:cNvPr id="5" name="object 5"/>
            <p:cNvSpPr/>
            <p:nvPr/>
          </p:nvSpPr>
          <p:spPr>
            <a:xfrm>
              <a:off x="5175504" y="2264663"/>
              <a:ext cx="295910" cy="657225"/>
            </a:xfrm>
            <a:custGeom>
              <a:avLst/>
              <a:gdLst/>
              <a:ahLst/>
              <a:cxnLst/>
              <a:rect l="l" t="t" r="r" b="b"/>
              <a:pathLst>
                <a:path w="295910" h="657225">
                  <a:moveTo>
                    <a:pt x="221742" y="0"/>
                  </a:moveTo>
                  <a:lnTo>
                    <a:pt x="73913" y="0"/>
                  </a:lnTo>
                  <a:lnTo>
                    <a:pt x="73913" y="509015"/>
                  </a:lnTo>
                  <a:lnTo>
                    <a:pt x="0" y="509015"/>
                  </a:lnTo>
                  <a:lnTo>
                    <a:pt x="147828" y="656844"/>
                  </a:lnTo>
                  <a:lnTo>
                    <a:pt x="295656" y="509015"/>
                  </a:lnTo>
                  <a:lnTo>
                    <a:pt x="221742" y="509015"/>
                  </a:lnTo>
                  <a:lnTo>
                    <a:pt x="22174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75504" y="2264663"/>
              <a:ext cx="295910" cy="657225"/>
            </a:xfrm>
            <a:custGeom>
              <a:avLst/>
              <a:gdLst/>
              <a:ahLst/>
              <a:cxnLst/>
              <a:rect l="l" t="t" r="r" b="b"/>
              <a:pathLst>
                <a:path w="295910" h="657225">
                  <a:moveTo>
                    <a:pt x="0" y="509015"/>
                  </a:moveTo>
                  <a:lnTo>
                    <a:pt x="73913" y="509015"/>
                  </a:lnTo>
                  <a:lnTo>
                    <a:pt x="73913" y="0"/>
                  </a:lnTo>
                  <a:lnTo>
                    <a:pt x="221742" y="0"/>
                  </a:lnTo>
                  <a:lnTo>
                    <a:pt x="221742" y="509015"/>
                  </a:lnTo>
                  <a:lnTo>
                    <a:pt x="295656" y="509015"/>
                  </a:lnTo>
                  <a:lnTo>
                    <a:pt x="147828" y="656844"/>
                  </a:lnTo>
                  <a:lnTo>
                    <a:pt x="0" y="50901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923919" y="3677411"/>
            <a:ext cx="230981" cy="669290"/>
            <a:chOff x="5231891" y="3677411"/>
            <a:chExt cx="307975" cy="669290"/>
          </a:xfrm>
        </p:grpSpPr>
        <p:sp>
          <p:nvSpPr>
            <p:cNvPr id="8" name="object 8"/>
            <p:cNvSpPr/>
            <p:nvPr/>
          </p:nvSpPr>
          <p:spPr>
            <a:xfrm>
              <a:off x="5237987" y="3683507"/>
              <a:ext cx="295910" cy="657225"/>
            </a:xfrm>
            <a:custGeom>
              <a:avLst/>
              <a:gdLst/>
              <a:ahLst/>
              <a:cxnLst/>
              <a:rect l="l" t="t" r="r" b="b"/>
              <a:pathLst>
                <a:path w="295910" h="657225">
                  <a:moveTo>
                    <a:pt x="221741" y="0"/>
                  </a:moveTo>
                  <a:lnTo>
                    <a:pt x="73913" y="0"/>
                  </a:lnTo>
                  <a:lnTo>
                    <a:pt x="73913" y="509016"/>
                  </a:lnTo>
                  <a:lnTo>
                    <a:pt x="0" y="509016"/>
                  </a:lnTo>
                  <a:lnTo>
                    <a:pt x="147827" y="656844"/>
                  </a:lnTo>
                  <a:lnTo>
                    <a:pt x="295656" y="509016"/>
                  </a:lnTo>
                  <a:lnTo>
                    <a:pt x="221741" y="509016"/>
                  </a:lnTo>
                  <a:lnTo>
                    <a:pt x="22174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37987" y="3683507"/>
              <a:ext cx="295910" cy="657225"/>
            </a:xfrm>
            <a:custGeom>
              <a:avLst/>
              <a:gdLst/>
              <a:ahLst/>
              <a:cxnLst/>
              <a:rect l="l" t="t" r="r" b="b"/>
              <a:pathLst>
                <a:path w="295910" h="657225">
                  <a:moveTo>
                    <a:pt x="0" y="509016"/>
                  </a:moveTo>
                  <a:lnTo>
                    <a:pt x="73913" y="509016"/>
                  </a:lnTo>
                  <a:lnTo>
                    <a:pt x="73913" y="0"/>
                  </a:lnTo>
                  <a:lnTo>
                    <a:pt x="221741" y="0"/>
                  </a:lnTo>
                  <a:lnTo>
                    <a:pt x="221741" y="509016"/>
                  </a:lnTo>
                  <a:lnTo>
                    <a:pt x="295656" y="509016"/>
                  </a:lnTo>
                  <a:lnTo>
                    <a:pt x="147827" y="656844"/>
                  </a:lnTo>
                  <a:lnTo>
                    <a:pt x="0" y="50901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897631" y="4765547"/>
            <a:ext cx="230981" cy="669290"/>
            <a:chOff x="5196840" y="4765547"/>
            <a:chExt cx="307975" cy="669290"/>
          </a:xfrm>
        </p:grpSpPr>
        <p:sp>
          <p:nvSpPr>
            <p:cNvPr id="11" name="object 11"/>
            <p:cNvSpPr/>
            <p:nvPr/>
          </p:nvSpPr>
          <p:spPr>
            <a:xfrm>
              <a:off x="5202936" y="4771643"/>
              <a:ext cx="295910" cy="657225"/>
            </a:xfrm>
            <a:custGeom>
              <a:avLst/>
              <a:gdLst/>
              <a:ahLst/>
              <a:cxnLst/>
              <a:rect l="l" t="t" r="r" b="b"/>
              <a:pathLst>
                <a:path w="295910" h="657225">
                  <a:moveTo>
                    <a:pt x="221741" y="0"/>
                  </a:moveTo>
                  <a:lnTo>
                    <a:pt x="73913" y="0"/>
                  </a:lnTo>
                  <a:lnTo>
                    <a:pt x="73913" y="509015"/>
                  </a:lnTo>
                  <a:lnTo>
                    <a:pt x="0" y="509015"/>
                  </a:lnTo>
                  <a:lnTo>
                    <a:pt x="147827" y="656843"/>
                  </a:lnTo>
                  <a:lnTo>
                    <a:pt x="295655" y="509015"/>
                  </a:lnTo>
                  <a:lnTo>
                    <a:pt x="221741" y="509015"/>
                  </a:lnTo>
                  <a:lnTo>
                    <a:pt x="22174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02936" y="4771643"/>
              <a:ext cx="295910" cy="657225"/>
            </a:xfrm>
            <a:custGeom>
              <a:avLst/>
              <a:gdLst/>
              <a:ahLst/>
              <a:cxnLst/>
              <a:rect l="l" t="t" r="r" b="b"/>
              <a:pathLst>
                <a:path w="295910" h="657225">
                  <a:moveTo>
                    <a:pt x="0" y="509015"/>
                  </a:moveTo>
                  <a:lnTo>
                    <a:pt x="73913" y="509015"/>
                  </a:lnTo>
                  <a:lnTo>
                    <a:pt x="73913" y="0"/>
                  </a:lnTo>
                  <a:lnTo>
                    <a:pt x="221741" y="0"/>
                  </a:lnTo>
                  <a:lnTo>
                    <a:pt x="221741" y="509015"/>
                  </a:lnTo>
                  <a:lnTo>
                    <a:pt x="295655" y="509015"/>
                  </a:lnTo>
                  <a:lnTo>
                    <a:pt x="147827" y="656843"/>
                  </a:lnTo>
                  <a:lnTo>
                    <a:pt x="0" y="50901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5426" y="2444495"/>
            <a:ext cx="1943100" cy="1751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704" y="1793494"/>
            <a:ext cx="7065645" cy="39465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10" dirty="0">
                <a:latin typeface="Calibri"/>
                <a:cs typeface="Calibri"/>
              </a:rPr>
              <a:t>binds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phospholipids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inner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membrane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Increased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permeability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inner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membrane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Leakage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low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molecular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weight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component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such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potassium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Exhibits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antimicrobial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action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43251" y="2258567"/>
            <a:ext cx="230981" cy="669290"/>
            <a:chOff x="4191000" y="2258567"/>
            <a:chExt cx="307975" cy="669290"/>
          </a:xfrm>
        </p:grpSpPr>
        <p:sp>
          <p:nvSpPr>
            <p:cNvPr id="4" name="object 4"/>
            <p:cNvSpPr/>
            <p:nvPr/>
          </p:nvSpPr>
          <p:spPr>
            <a:xfrm>
              <a:off x="4197095" y="2264663"/>
              <a:ext cx="295910" cy="657225"/>
            </a:xfrm>
            <a:custGeom>
              <a:avLst/>
              <a:gdLst/>
              <a:ahLst/>
              <a:cxnLst/>
              <a:rect l="l" t="t" r="r" b="b"/>
              <a:pathLst>
                <a:path w="295910" h="657225">
                  <a:moveTo>
                    <a:pt x="221741" y="0"/>
                  </a:moveTo>
                  <a:lnTo>
                    <a:pt x="73913" y="0"/>
                  </a:lnTo>
                  <a:lnTo>
                    <a:pt x="73913" y="509015"/>
                  </a:lnTo>
                  <a:lnTo>
                    <a:pt x="0" y="509015"/>
                  </a:lnTo>
                  <a:lnTo>
                    <a:pt x="147827" y="656844"/>
                  </a:lnTo>
                  <a:lnTo>
                    <a:pt x="295655" y="509015"/>
                  </a:lnTo>
                  <a:lnTo>
                    <a:pt x="221741" y="509015"/>
                  </a:lnTo>
                  <a:lnTo>
                    <a:pt x="22174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97095" y="2264663"/>
              <a:ext cx="295910" cy="657225"/>
            </a:xfrm>
            <a:custGeom>
              <a:avLst/>
              <a:gdLst/>
              <a:ahLst/>
              <a:cxnLst/>
              <a:rect l="l" t="t" r="r" b="b"/>
              <a:pathLst>
                <a:path w="295910" h="657225">
                  <a:moveTo>
                    <a:pt x="0" y="509015"/>
                  </a:moveTo>
                  <a:lnTo>
                    <a:pt x="73913" y="509015"/>
                  </a:lnTo>
                  <a:lnTo>
                    <a:pt x="73913" y="0"/>
                  </a:lnTo>
                  <a:lnTo>
                    <a:pt x="221741" y="0"/>
                  </a:lnTo>
                  <a:lnTo>
                    <a:pt x="221741" y="509015"/>
                  </a:lnTo>
                  <a:lnTo>
                    <a:pt x="295655" y="509015"/>
                  </a:lnTo>
                  <a:lnTo>
                    <a:pt x="147827" y="656844"/>
                  </a:lnTo>
                  <a:lnTo>
                    <a:pt x="0" y="50901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143251" y="3339084"/>
            <a:ext cx="230981" cy="669290"/>
            <a:chOff x="4191000" y="3339084"/>
            <a:chExt cx="307975" cy="669290"/>
          </a:xfrm>
        </p:grpSpPr>
        <p:sp>
          <p:nvSpPr>
            <p:cNvPr id="7" name="object 7"/>
            <p:cNvSpPr/>
            <p:nvPr/>
          </p:nvSpPr>
          <p:spPr>
            <a:xfrm>
              <a:off x="4197095" y="3345180"/>
              <a:ext cx="295910" cy="657225"/>
            </a:xfrm>
            <a:custGeom>
              <a:avLst/>
              <a:gdLst/>
              <a:ahLst/>
              <a:cxnLst/>
              <a:rect l="l" t="t" r="r" b="b"/>
              <a:pathLst>
                <a:path w="295910" h="657225">
                  <a:moveTo>
                    <a:pt x="221741" y="0"/>
                  </a:moveTo>
                  <a:lnTo>
                    <a:pt x="73913" y="0"/>
                  </a:lnTo>
                  <a:lnTo>
                    <a:pt x="73913" y="509016"/>
                  </a:lnTo>
                  <a:lnTo>
                    <a:pt x="0" y="509016"/>
                  </a:lnTo>
                  <a:lnTo>
                    <a:pt x="147827" y="656844"/>
                  </a:lnTo>
                  <a:lnTo>
                    <a:pt x="295655" y="509016"/>
                  </a:lnTo>
                  <a:lnTo>
                    <a:pt x="221741" y="509016"/>
                  </a:lnTo>
                  <a:lnTo>
                    <a:pt x="22174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97095" y="3345180"/>
              <a:ext cx="295910" cy="657225"/>
            </a:xfrm>
            <a:custGeom>
              <a:avLst/>
              <a:gdLst/>
              <a:ahLst/>
              <a:cxnLst/>
              <a:rect l="l" t="t" r="r" b="b"/>
              <a:pathLst>
                <a:path w="295910" h="657225">
                  <a:moveTo>
                    <a:pt x="0" y="509016"/>
                  </a:moveTo>
                  <a:lnTo>
                    <a:pt x="73913" y="509016"/>
                  </a:lnTo>
                  <a:lnTo>
                    <a:pt x="73913" y="0"/>
                  </a:lnTo>
                  <a:lnTo>
                    <a:pt x="221741" y="0"/>
                  </a:lnTo>
                  <a:lnTo>
                    <a:pt x="221741" y="509016"/>
                  </a:lnTo>
                  <a:lnTo>
                    <a:pt x="295655" y="509016"/>
                  </a:lnTo>
                  <a:lnTo>
                    <a:pt x="147827" y="656844"/>
                  </a:lnTo>
                  <a:lnTo>
                    <a:pt x="0" y="50901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143251" y="4306823"/>
            <a:ext cx="230981" cy="669290"/>
            <a:chOff x="4191000" y="4306823"/>
            <a:chExt cx="307975" cy="669290"/>
          </a:xfrm>
        </p:grpSpPr>
        <p:sp>
          <p:nvSpPr>
            <p:cNvPr id="10" name="object 10"/>
            <p:cNvSpPr/>
            <p:nvPr/>
          </p:nvSpPr>
          <p:spPr>
            <a:xfrm>
              <a:off x="4197095" y="4312919"/>
              <a:ext cx="295910" cy="657225"/>
            </a:xfrm>
            <a:custGeom>
              <a:avLst/>
              <a:gdLst/>
              <a:ahLst/>
              <a:cxnLst/>
              <a:rect l="l" t="t" r="r" b="b"/>
              <a:pathLst>
                <a:path w="295910" h="657225">
                  <a:moveTo>
                    <a:pt x="221741" y="0"/>
                  </a:moveTo>
                  <a:lnTo>
                    <a:pt x="73913" y="0"/>
                  </a:lnTo>
                  <a:lnTo>
                    <a:pt x="73913" y="509015"/>
                  </a:lnTo>
                  <a:lnTo>
                    <a:pt x="0" y="509015"/>
                  </a:lnTo>
                  <a:lnTo>
                    <a:pt x="147827" y="656843"/>
                  </a:lnTo>
                  <a:lnTo>
                    <a:pt x="295655" y="509015"/>
                  </a:lnTo>
                  <a:lnTo>
                    <a:pt x="221741" y="509015"/>
                  </a:lnTo>
                  <a:lnTo>
                    <a:pt x="22174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97095" y="4312919"/>
              <a:ext cx="295910" cy="657225"/>
            </a:xfrm>
            <a:custGeom>
              <a:avLst/>
              <a:gdLst/>
              <a:ahLst/>
              <a:cxnLst/>
              <a:rect l="l" t="t" r="r" b="b"/>
              <a:pathLst>
                <a:path w="295910" h="657225">
                  <a:moveTo>
                    <a:pt x="0" y="509015"/>
                  </a:moveTo>
                  <a:lnTo>
                    <a:pt x="73913" y="509015"/>
                  </a:lnTo>
                  <a:lnTo>
                    <a:pt x="73913" y="0"/>
                  </a:lnTo>
                  <a:lnTo>
                    <a:pt x="221741" y="0"/>
                  </a:lnTo>
                  <a:lnTo>
                    <a:pt x="221741" y="509015"/>
                  </a:lnTo>
                  <a:lnTo>
                    <a:pt x="295655" y="509015"/>
                  </a:lnTo>
                  <a:lnTo>
                    <a:pt x="147827" y="656843"/>
                  </a:lnTo>
                  <a:lnTo>
                    <a:pt x="0" y="50901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9983" y="365759"/>
            <a:ext cx="1943100" cy="1751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705" y="1524000"/>
            <a:ext cx="7724299" cy="28187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33528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  <a:tab pos="4695190" algn="l"/>
              </a:tabLst>
            </a:pPr>
            <a:r>
              <a:rPr sz="2800" spc="-20" dirty="0">
                <a:latin typeface="Calibri"/>
                <a:cs typeface="Calibri"/>
              </a:rPr>
              <a:t>Prevents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pellicle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15" smtClean="0">
                <a:latin typeface="Calibri"/>
                <a:cs typeface="Calibri"/>
              </a:rPr>
              <a:t>formation</a:t>
            </a:r>
            <a:endParaRPr lang="en-US" sz="2800" spc="-15" dirty="0" smtClean="0">
              <a:latin typeface="Calibri"/>
              <a:cs typeface="Calibri"/>
            </a:endParaRPr>
          </a:p>
          <a:p>
            <a:pPr marL="241300" marR="33528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  <a:tab pos="4695190" algn="l"/>
              </a:tabLst>
            </a:pPr>
            <a:endParaRPr sz="2800">
              <a:latin typeface="Calibri"/>
              <a:cs typeface="Calibri"/>
            </a:endParaRPr>
          </a:p>
          <a:p>
            <a:pPr marL="241300" marR="850900" indent="-229235">
              <a:lnSpc>
                <a:spcPts val="3020"/>
              </a:lnSpc>
              <a:spcBef>
                <a:spcPts val="1015"/>
              </a:spcBef>
              <a:buFont typeface="Arial MT"/>
              <a:buChar char="•"/>
              <a:tabLst>
                <a:tab pos="241935" algn="l"/>
                <a:tab pos="3305810" algn="l"/>
              </a:tabLst>
            </a:pPr>
            <a:r>
              <a:rPr sz="2800" spc="-20" dirty="0">
                <a:latin typeface="Calibri"/>
                <a:cs typeface="Calibri"/>
              </a:rPr>
              <a:t>Prevents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adsorption	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bacterial</a:t>
            </a:r>
            <a:r>
              <a:rPr sz="2800" spc="-5" dirty="0">
                <a:latin typeface="Calibri"/>
                <a:cs typeface="Calibri"/>
              </a:rPr>
              <a:t> cell </a:t>
            </a:r>
            <a:r>
              <a:rPr sz="2800" spc="-15" dirty="0">
                <a:latin typeface="Calibri"/>
                <a:cs typeface="Calibri"/>
              </a:rPr>
              <a:t>wall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tooth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15" smtClean="0">
                <a:latin typeface="Calibri"/>
                <a:cs typeface="Calibri"/>
              </a:rPr>
              <a:t>surface</a:t>
            </a:r>
            <a:endParaRPr lang="en-US" sz="2800" spc="-15" dirty="0" smtClean="0">
              <a:latin typeface="Calibri"/>
              <a:cs typeface="Calibri"/>
            </a:endParaRPr>
          </a:p>
          <a:p>
            <a:pPr marL="241300" marR="850900" indent="-229235">
              <a:lnSpc>
                <a:spcPts val="3020"/>
              </a:lnSpc>
              <a:spcBef>
                <a:spcPts val="1015"/>
              </a:spcBef>
              <a:buFont typeface="Arial MT"/>
              <a:buChar char="•"/>
              <a:tabLst>
                <a:tab pos="241935" algn="l"/>
                <a:tab pos="3305810" algn="l"/>
              </a:tabLst>
            </a:pP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30"/>
              </a:lnSpc>
              <a:spcBef>
                <a:spcPts val="1000"/>
              </a:spcBef>
              <a:buFont typeface="Arial MT"/>
              <a:buChar char="•"/>
              <a:tabLst>
                <a:tab pos="321945" algn="l"/>
                <a:tab pos="322580" algn="l"/>
                <a:tab pos="4404995" algn="l"/>
                <a:tab pos="7453630" algn="l"/>
              </a:tabLst>
            </a:pPr>
            <a:r>
              <a:rPr dirty="0"/>
              <a:t>	</a:t>
            </a:r>
            <a:r>
              <a:rPr sz="2800" spc="-20" dirty="0">
                <a:latin typeface="Calibri"/>
                <a:cs typeface="Calibri"/>
              </a:rPr>
              <a:t>Prevents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binding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mature</a:t>
            </a:r>
            <a:r>
              <a:rPr sz="2800" spc="-15">
                <a:latin typeface="Calibri"/>
                <a:cs typeface="Calibri"/>
              </a:rPr>
              <a:t>	</a:t>
            </a:r>
            <a:r>
              <a:rPr sz="2800" spc="-5" smtClean="0">
                <a:latin typeface="Calibri"/>
                <a:cs typeface="Calibri"/>
              </a:rPr>
              <a:t>plaque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6782" y="4539997"/>
            <a:ext cx="1943100" cy="1753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750" y="228601"/>
            <a:ext cx="7549039" cy="2386551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tabLst>
                <a:tab pos="241935" algn="l"/>
              </a:tabLst>
            </a:pPr>
            <a:r>
              <a:rPr sz="3200" b="1" spc="-10" dirty="0">
                <a:latin typeface="Calibri"/>
                <a:cs typeface="Calibri"/>
              </a:rPr>
              <a:t>BASS</a:t>
            </a:r>
            <a:endParaRPr sz="3200" b="1">
              <a:latin typeface="Calibri"/>
              <a:cs typeface="Calibri"/>
            </a:endParaRPr>
          </a:p>
          <a:p>
            <a:pPr marL="241300" marR="305435" indent="-229235">
              <a:lnSpc>
                <a:spcPts val="3030"/>
              </a:lnSpc>
              <a:spcBef>
                <a:spcPts val="104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>
                <a:latin typeface="Calibri"/>
                <a:cs typeface="Calibri"/>
              </a:rPr>
              <a:t>Bristle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10" smtClean="0">
                <a:latin typeface="Calibri"/>
                <a:cs typeface="Calibri"/>
              </a:rPr>
              <a:t>placement:</a:t>
            </a:r>
            <a:r>
              <a:rPr lang="en-US" sz="2800" spc="-10" dirty="0" smtClean="0">
                <a:latin typeface="Calibri"/>
                <a:cs typeface="Calibri"/>
              </a:rPr>
              <a:t> </a:t>
            </a:r>
            <a:r>
              <a:rPr sz="2800" spc="-10" smtClean="0">
                <a:latin typeface="Calibri"/>
                <a:cs typeface="Calibri"/>
              </a:rPr>
              <a:t>ap</a:t>
            </a:r>
            <a:r>
              <a:rPr lang="en-US" sz="2800" spc="-10" dirty="0" err="1" smtClean="0">
                <a:latin typeface="Calibri"/>
                <a:cs typeface="Calibri"/>
              </a:rPr>
              <a:t>i</a:t>
            </a:r>
            <a:r>
              <a:rPr sz="2800" spc="-10" smtClean="0">
                <a:latin typeface="Calibri"/>
                <a:cs typeface="Calibri"/>
              </a:rPr>
              <a:t>cal</a:t>
            </a:r>
            <a:r>
              <a:rPr sz="2800" spc="35" smtClean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towards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gingiva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sulcus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10" dirty="0">
                <a:latin typeface="Calibri"/>
                <a:cs typeface="Calibri"/>
              </a:rPr>
              <a:t> 45degree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of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tooth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surface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Motion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:short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back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&amp;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forth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vibratory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motion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while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bristles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remain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in </a:t>
            </a:r>
            <a:r>
              <a:rPr sz="2800" spc="-620">
                <a:latin typeface="Calibri"/>
                <a:cs typeface="Calibri"/>
              </a:rPr>
              <a:t> </a:t>
            </a:r>
            <a:r>
              <a:rPr sz="2800" spc="-5" smtClean="0">
                <a:latin typeface="Calibri"/>
                <a:cs typeface="Calibri"/>
              </a:rPr>
              <a:t>sulcus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7900" y="2438400"/>
            <a:ext cx="1889379" cy="25176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6150" y="2286000"/>
            <a:ext cx="1973961" cy="238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705" y="1707918"/>
            <a:ext cx="3027521" cy="4335802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tabLst>
                <a:tab pos="241935" algn="l"/>
              </a:tabLst>
            </a:pPr>
            <a:r>
              <a:rPr sz="2800" b="1" spc="-15" dirty="0">
                <a:latin typeface="Calibri"/>
                <a:cs typeface="Calibri"/>
              </a:rPr>
              <a:t>Adverse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effects</a:t>
            </a:r>
            <a:endParaRPr sz="2800" b="1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Brownish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staining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teeth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Loss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taste</a:t>
            </a:r>
            <a:r>
              <a:rPr sz="2800" spc="-10" dirty="0">
                <a:latin typeface="Calibri"/>
                <a:cs typeface="Calibri"/>
              </a:rPr>
              <a:t> sensation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Stenosis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5" dirty="0">
                <a:latin typeface="Calibri"/>
                <a:cs typeface="Calibri"/>
              </a:rPr>
              <a:t> parotid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duct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Oral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mucosal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erosion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1239" y="868680"/>
            <a:ext cx="1896237" cy="2471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609676"/>
            <a:ext cx="2912746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000000"/>
                </a:solidFill>
                <a:latin typeface="Calibri Light"/>
                <a:cs typeface="Calibri Light"/>
              </a:rPr>
              <a:t>Essential</a:t>
            </a:r>
            <a:r>
              <a:rPr sz="4400" spc="-7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spc="-5" dirty="0">
                <a:solidFill>
                  <a:srgbClr val="000000"/>
                </a:solidFill>
                <a:latin typeface="Calibri Light"/>
                <a:cs typeface="Calibri Light"/>
              </a:rPr>
              <a:t>oil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7704" y="1707919"/>
            <a:ext cx="7723823" cy="364074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935" algn="l"/>
              </a:tabLst>
            </a:pPr>
            <a:r>
              <a:rPr lang="en-US" sz="2800" spc="-15" dirty="0" smtClean="0">
                <a:latin typeface="Calibri"/>
                <a:cs typeface="Calibri"/>
              </a:rPr>
              <a:t>O</a:t>
            </a:r>
            <a:r>
              <a:rPr sz="2800" spc="-15" smtClean="0">
                <a:latin typeface="Calibri"/>
                <a:cs typeface="Calibri"/>
              </a:rPr>
              <a:t>ldest</a:t>
            </a:r>
            <a:r>
              <a:rPr sz="2800" spc="20" smtClean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form</a:t>
            </a:r>
            <a:r>
              <a:rPr sz="2800" spc="-5" dirty="0">
                <a:latin typeface="Calibri"/>
                <a:cs typeface="Calibri"/>
              </a:rPr>
              <a:t> of</a:t>
            </a:r>
            <a:r>
              <a:rPr sz="2800" spc="-10" dirty="0">
                <a:latin typeface="Calibri"/>
                <a:cs typeface="Calibri"/>
              </a:rPr>
              <a:t> mouthwash.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Most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popular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listerine</a:t>
            </a:r>
            <a:endParaRPr sz="2800">
              <a:latin typeface="Calibri"/>
              <a:cs typeface="Calibri"/>
            </a:endParaRPr>
          </a:p>
          <a:p>
            <a:pPr marL="241300" marR="638175" indent="-229235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935" algn="l"/>
              </a:tabLst>
            </a:pPr>
            <a:r>
              <a:rPr lang="en-US" sz="2800" spc="-10" dirty="0" smtClean="0">
                <a:latin typeface="Calibri"/>
                <a:cs typeface="Calibri"/>
              </a:rPr>
              <a:t>C</a:t>
            </a:r>
            <a:r>
              <a:rPr sz="2800" spc="-10" smtClean="0">
                <a:latin typeface="Calibri"/>
                <a:cs typeface="Calibri"/>
              </a:rPr>
              <a:t>ombination</a:t>
            </a:r>
            <a:r>
              <a:rPr sz="2800" spc="3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phenol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related</a:t>
            </a:r>
            <a:r>
              <a:rPr sz="2800" spc="-5" dirty="0">
                <a:latin typeface="Calibri"/>
                <a:cs typeface="Calibri"/>
              </a:rPr>
              <a:t> essential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oil,thymol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and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lang="en-US" sz="2800" spc="-5" dirty="0" err="1" smtClean="0">
                <a:latin typeface="Calibri"/>
                <a:cs typeface="Calibri"/>
              </a:rPr>
              <a:t>eucalyp</a:t>
            </a:r>
            <a:r>
              <a:rPr sz="2800" spc="-5" smtClean="0">
                <a:latin typeface="Calibri"/>
                <a:cs typeface="Calibri"/>
              </a:rPr>
              <a:t>t</a:t>
            </a:r>
            <a:r>
              <a:rPr lang="en-US" sz="2800" spc="-5" dirty="0" smtClean="0">
                <a:latin typeface="Calibri"/>
                <a:cs typeface="Calibri"/>
              </a:rPr>
              <a:t>o</a:t>
            </a:r>
            <a:r>
              <a:rPr sz="2800" spc="-5" smtClean="0">
                <a:latin typeface="Calibri"/>
                <a:cs typeface="Calibri"/>
              </a:rPr>
              <a:t>l </a:t>
            </a:r>
            <a:r>
              <a:rPr sz="2800" spc="-620" smtClean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mixed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menthol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methyl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salicylate.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ts val="3195"/>
              </a:lnSpc>
              <a:spcBef>
                <a:spcPts val="62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It has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shown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plaque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reduction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range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20-34%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gingivitis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reduction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5"/>
              </a:lnSpc>
            </a:pPr>
            <a:r>
              <a:rPr sz="2800" spc="-10" dirty="0">
                <a:latin typeface="Calibri"/>
                <a:cs typeface="Calibri"/>
              </a:rPr>
              <a:t>-34%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0423" y="487680"/>
            <a:ext cx="1947672" cy="2255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705" y="1707918"/>
            <a:ext cx="6165532" cy="2953373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tabLst>
                <a:tab pos="241935" algn="l"/>
              </a:tabLst>
            </a:pPr>
            <a:r>
              <a:rPr sz="2800" b="1" spc="-5" dirty="0">
                <a:latin typeface="Calibri"/>
                <a:cs typeface="Calibri"/>
              </a:rPr>
              <a:t>Mechanism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action</a:t>
            </a:r>
            <a:endParaRPr sz="2800" b="1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  <a:tab pos="5236210" algn="l"/>
              </a:tabLst>
            </a:pPr>
            <a:r>
              <a:rPr sz="2800" spc="-10" dirty="0">
                <a:latin typeface="Calibri"/>
                <a:cs typeface="Calibri"/>
              </a:rPr>
              <a:t>Cell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wall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disruption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inhibition	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bacterial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enzymes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tabLst>
                <a:tab pos="241935" algn="l"/>
              </a:tabLst>
            </a:pPr>
            <a:r>
              <a:rPr sz="2800" b="1" spc="-15" dirty="0">
                <a:latin typeface="Calibri"/>
                <a:cs typeface="Calibri"/>
              </a:rPr>
              <a:t>Adverse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effects</a:t>
            </a:r>
            <a:endParaRPr sz="2800" b="1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Intial burning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sensation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bitter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taste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mouth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2225" y="268224"/>
            <a:ext cx="1943100" cy="1751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609676"/>
            <a:ext cx="6798946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000000"/>
                </a:solidFill>
                <a:latin typeface="Calibri Light"/>
                <a:cs typeface="Calibri Light"/>
              </a:rPr>
              <a:t>Quaternary</a:t>
            </a:r>
            <a:r>
              <a:rPr sz="4400" spc="-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ammonium </a:t>
            </a:r>
            <a:r>
              <a:rPr sz="4400" spc="-10" dirty="0">
                <a:solidFill>
                  <a:srgbClr val="000000"/>
                </a:solidFill>
                <a:latin typeface="Calibri Light"/>
                <a:cs typeface="Calibri Light"/>
              </a:rPr>
              <a:t>compounds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7704" y="1707919"/>
            <a:ext cx="7578090" cy="465383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Commonly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cetylpyridinium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chloride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0.05%.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Cationic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binds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oral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tissues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strong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bisbiguanide.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935" algn="l"/>
                <a:tab pos="2174875" algn="l"/>
              </a:tabLst>
            </a:pPr>
            <a:r>
              <a:rPr sz="2800" spc="-5" dirty="0">
                <a:latin typeface="Calibri"/>
                <a:cs typeface="Calibri"/>
              </a:rPr>
              <a:t>When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orally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bind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strongly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plaque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tooth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surface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but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released	</a:t>
            </a:r>
            <a:r>
              <a:rPr sz="2800" spc="-20" dirty="0">
                <a:latin typeface="Calibri"/>
                <a:cs typeface="Calibri"/>
              </a:rPr>
              <a:t>from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binding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site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rapidly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20"/>
              </a:spcBef>
              <a:tabLst>
                <a:tab pos="241935" algn="l"/>
              </a:tabLst>
            </a:pPr>
            <a:r>
              <a:rPr sz="2800" b="1" spc="-5" dirty="0">
                <a:latin typeface="Calibri"/>
                <a:cs typeface="Calibri"/>
              </a:rPr>
              <a:t>Mechanism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action</a:t>
            </a:r>
            <a:endParaRPr sz="2800" b="1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Ability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rupture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wall</a:t>
            </a:r>
            <a:r>
              <a:rPr sz="2800" spc="-5" dirty="0">
                <a:latin typeface="Calibri"/>
                <a:cs typeface="Calibri"/>
              </a:rPr>
              <a:t> 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alter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cytoplasmic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contents.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7171" y="91440"/>
            <a:ext cx="1385641" cy="2142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704" y="1707918"/>
            <a:ext cx="7622858" cy="252248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tabLst>
                <a:tab pos="241935" algn="l"/>
              </a:tabLst>
            </a:pPr>
            <a:r>
              <a:rPr sz="2800" b="1" spc="-15" dirty="0">
                <a:latin typeface="Calibri"/>
                <a:cs typeface="Calibri"/>
              </a:rPr>
              <a:t>Adverse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effects</a:t>
            </a:r>
            <a:endParaRPr sz="2800" b="1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40" dirty="0">
                <a:latin typeface="Calibri"/>
                <a:cs typeface="Calibri"/>
              </a:rPr>
              <a:t>Yellow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brownish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discoloration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tongue</a:t>
            </a:r>
            <a:r>
              <a:rPr sz="2800" spc="-5" dirty="0">
                <a:latin typeface="Calibri"/>
                <a:cs typeface="Calibri"/>
              </a:rPr>
              <a:t> 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gingival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margin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tooth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Burning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sensation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Occasional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desquamation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704" y="1707918"/>
            <a:ext cx="7207568" cy="424090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tabLst>
                <a:tab pos="241935" algn="l"/>
              </a:tabLst>
            </a:pPr>
            <a:r>
              <a:rPr sz="4400" b="1" spc="-10" dirty="0">
                <a:latin typeface="Calibri"/>
                <a:cs typeface="Calibri"/>
              </a:rPr>
              <a:t>Sanguinarine</a:t>
            </a:r>
            <a:endParaRPr sz="4400" b="1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Used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both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mouth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wash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tooth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paste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935" algn="l"/>
              </a:tabLst>
            </a:pPr>
            <a:r>
              <a:rPr lang="en-US" sz="2800" spc="-10" dirty="0" smtClean="0">
                <a:latin typeface="Calibri"/>
                <a:cs typeface="Calibri"/>
              </a:rPr>
              <a:t>A</a:t>
            </a:r>
            <a:r>
              <a:rPr sz="2800" spc="-10" smtClean="0">
                <a:latin typeface="Calibri"/>
                <a:cs typeface="Calibri"/>
              </a:rPr>
              <a:t>lkaloid</a:t>
            </a:r>
            <a:r>
              <a:rPr sz="2800" spc="10" smtClean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extract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from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blood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root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plant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sangunialic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cancidense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lang="en-US" sz="2800" spc="-15" dirty="0" smtClean="0">
                <a:latin typeface="Calibri"/>
                <a:cs typeface="Calibri"/>
              </a:rPr>
              <a:t>C</a:t>
            </a:r>
            <a:r>
              <a:rPr sz="2800" spc="-15" smtClean="0">
                <a:latin typeface="Calibri"/>
                <a:cs typeface="Calibri"/>
              </a:rPr>
              <a:t>ontain</a:t>
            </a:r>
            <a:r>
              <a:rPr sz="2800" spc="5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extract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 0.3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0.2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zinc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chloride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Adverse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effect</a:t>
            </a:r>
            <a:r>
              <a:rPr sz="2800" spc="-10" dirty="0">
                <a:latin typeface="Calibri"/>
                <a:cs typeface="Calibri"/>
              </a:rPr>
              <a:t> burning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sentation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Helps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plaque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reduction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reduction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gingivitis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1571" y="786383"/>
            <a:ext cx="1892808" cy="1808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704" y="1707918"/>
            <a:ext cx="6761798" cy="2707151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tabLst>
                <a:tab pos="241935" algn="l"/>
              </a:tabLst>
            </a:pPr>
            <a:r>
              <a:rPr sz="4000" b="1" spc="-10" smtClean="0">
                <a:latin typeface="Calibri"/>
                <a:cs typeface="Calibri"/>
              </a:rPr>
              <a:t>Enzymes</a:t>
            </a:r>
            <a:endParaRPr sz="4000" b="1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Active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agents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They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break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already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formed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matrix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plaque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calculus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  <a:tab pos="742315" algn="l"/>
              </a:tabLst>
            </a:pPr>
            <a:r>
              <a:rPr sz="2800" spc="-5" dirty="0">
                <a:latin typeface="Calibri"/>
                <a:cs typeface="Calibri"/>
              </a:rPr>
              <a:t>Eg	</a:t>
            </a:r>
            <a:r>
              <a:rPr sz="2800" spc="-10" dirty="0">
                <a:latin typeface="Calibri"/>
                <a:cs typeface="Calibri"/>
              </a:rPr>
              <a:t>mucinax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8177" y="262127"/>
            <a:ext cx="1983104" cy="258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704" y="1707919"/>
            <a:ext cx="7232333" cy="334065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tabLst>
                <a:tab pos="241935" algn="l"/>
              </a:tabLst>
            </a:pPr>
            <a:r>
              <a:rPr sz="4400" b="1" spc="-10" dirty="0">
                <a:latin typeface="Calibri"/>
                <a:cs typeface="Calibri"/>
              </a:rPr>
              <a:t>Antibiotics</a:t>
            </a:r>
            <a:endParaRPr sz="4400" b="1">
              <a:latin typeface="Calibri"/>
              <a:cs typeface="Calibri"/>
            </a:endParaRPr>
          </a:p>
          <a:p>
            <a:pPr marL="241300" marR="542925" indent="-229235">
              <a:lnSpc>
                <a:spcPts val="3030"/>
              </a:lnSpc>
              <a:spcBef>
                <a:spcPts val="104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Antibiotics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such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as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15" smtClean="0">
                <a:latin typeface="Calibri"/>
                <a:cs typeface="Calibri"/>
              </a:rPr>
              <a:t>vancomycin,erythromycin,nidamycin</a:t>
            </a:r>
            <a:r>
              <a:rPr sz="2800" spc="65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kanamycin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plaque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control.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30"/>
              </a:lnSpc>
              <a:spcBef>
                <a:spcPts val="99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However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potential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problem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bacterial</a:t>
            </a:r>
            <a:r>
              <a:rPr sz="2800" spc="-15" dirty="0">
                <a:latin typeface="Calibri"/>
                <a:cs typeface="Calibri"/>
              </a:rPr>
              <a:t> resistance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hypersensitivity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reaction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theses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agents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have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been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reduced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considerably.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2166" y="460249"/>
            <a:ext cx="2377440" cy="1609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914400"/>
            <a:ext cx="7715250" cy="677108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Take away home </a:t>
            </a:r>
            <a:r>
              <a:rPr lang="en-US" sz="4400" dirty="0" err="1" smtClean="0">
                <a:solidFill>
                  <a:schemeClr val="tx1"/>
                </a:solidFill>
              </a:rPr>
              <a:t>message</a:t>
            </a:r>
            <a:r>
              <a:rPr lang="en-US" sz="4400" dirty="0" err="1" smtClean="0"/>
              <a:t>ae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14400" y="2057400"/>
            <a:ext cx="7900988" cy="39624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3200" dirty="0" smtClean="0"/>
              <a:t>Home dental care should begin in infancy.</a:t>
            </a:r>
          </a:p>
          <a:p>
            <a:pPr algn="l">
              <a:buFont typeface="Arial" pitchFamily="34" charset="0"/>
              <a:buChar char="•"/>
            </a:pPr>
            <a:r>
              <a:rPr lang="en-US" sz="3200" dirty="0" smtClean="0"/>
              <a:t>Usually a soft nylon bristle ,</a:t>
            </a:r>
            <a:r>
              <a:rPr lang="en-US" sz="3200" dirty="0" err="1" smtClean="0"/>
              <a:t>rounded,multi-tuffled</a:t>
            </a:r>
            <a:r>
              <a:rPr lang="en-US" sz="3200" dirty="0" smtClean="0"/>
              <a:t> with a long neck is preferred.</a:t>
            </a:r>
          </a:p>
          <a:p>
            <a:pPr algn="l">
              <a:buFont typeface="Arial" pitchFamily="34" charset="0"/>
              <a:buChar char="•"/>
            </a:pPr>
            <a:r>
              <a:rPr lang="en-US" sz="3200" dirty="0" smtClean="0"/>
              <a:t>Powdered brushes are preferred choice in disabled children.</a:t>
            </a:r>
          </a:p>
          <a:p>
            <a:pPr algn="l">
              <a:buFont typeface="Arial" pitchFamily="34" charset="0"/>
              <a:buChar char="•"/>
            </a:pPr>
            <a:r>
              <a:rPr lang="en-US" sz="3200" dirty="0" smtClean="0"/>
              <a:t>For people who can not grasp and hold brush handle is attached to Velcro strap on the palm.</a:t>
            </a:r>
            <a:endParaRPr lang="en-US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5624" y="1027175"/>
            <a:ext cx="5417819" cy="541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750" y="228601"/>
            <a:ext cx="7672388" cy="2448106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tabLst>
                <a:tab pos="241935" algn="l"/>
              </a:tabLst>
            </a:pPr>
            <a:r>
              <a:rPr sz="3600" b="1" spc="-20" dirty="0">
                <a:latin typeface="Calibri"/>
                <a:cs typeface="Calibri"/>
              </a:rPr>
              <a:t>Charters</a:t>
            </a:r>
            <a:endParaRPr sz="3600" b="1">
              <a:latin typeface="Calibri"/>
              <a:cs typeface="Calibri"/>
            </a:endParaRPr>
          </a:p>
          <a:p>
            <a:pPr marL="241300" marR="416559" indent="-229235">
              <a:lnSpc>
                <a:spcPts val="3030"/>
              </a:lnSpc>
              <a:spcBef>
                <a:spcPts val="104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Bristle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placement: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coronally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45degree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sides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bristle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half</a:t>
            </a:r>
            <a:r>
              <a:rPr sz="2800" spc="-5" dirty="0">
                <a:latin typeface="Calibri"/>
                <a:cs typeface="Calibri"/>
              </a:rPr>
              <a:t> 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teeth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half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gingiva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Motion: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small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circular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motion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apical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15" smtClean="0">
                <a:latin typeface="Calibri"/>
                <a:cs typeface="Calibri"/>
              </a:rPr>
              <a:t>movement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8194" name="Picture 2" descr="C:\Users\User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1" y="2500314"/>
            <a:ext cx="3956538" cy="3214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500" y="1"/>
            <a:ext cx="7038499" cy="2186496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tabLst>
                <a:tab pos="241935" algn="l"/>
              </a:tabLst>
            </a:pPr>
            <a:r>
              <a:rPr sz="4000" b="1" spc="-15" dirty="0">
                <a:latin typeface="Calibri"/>
                <a:cs typeface="Calibri"/>
              </a:rPr>
              <a:t>Fones</a:t>
            </a:r>
            <a:endParaRPr sz="4000" b="1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Bristle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placement: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perpendicular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tooth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Motion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:with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teeth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occlusion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,move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brush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>
                <a:latin typeface="Calibri"/>
                <a:cs typeface="Calibri"/>
              </a:rPr>
              <a:t>rotatory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5" smtClean="0">
                <a:latin typeface="Calibri"/>
                <a:cs typeface="Calibri"/>
              </a:rPr>
              <a:t>motion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2918" y="4495800"/>
            <a:ext cx="3399282" cy="1635252"/>
          </a:xfrm>
          <a:prstGeom prst="rect">
            <a:avLst/>
          </a:prstGeom>
        </p:spPr>
      </p:pic>
      <p:pic>
        <p:nvPicPr>
          <p:cNvPr id="9218" name="Picture 2" descr="C:\Users\User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4550" y="1676401"/>
            <a:ext cx="4657725" cy="2657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750" y="228601"/>
            <a:ext cx="7067550" cy="3694601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tabLst>
                <a:tab pos="241935" algn="l"/>
              </a:tabLst>
            </a:pPr>
            <a:r>
              <a:rPr sz="4000" b="1" spc="-20" dirty="0">
                <a:latin typeface="Calibri"/>
                <a:cs typeface="Calibri"/>
              </a:rPr>
              <a:t>Roll</a:t>
            </a:r>
            <a:endParaRPr sz="4000" b="1">
              <a:latin typeface="Calibri"/>
              <a:cs typeface="Calibri"/>
            </a:endParaRPr>
          </a:p>
          <a:p>
            <a:pPr marL="241300" marR="5080" indent="-229235">
              <a:lnSpc>
                <a:spcPts val="3030"/>
              </a:lnSpc>
              <a:spcBef>
                <a:spcPts val="104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Bristle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placement:apically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;parallel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tooth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over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tooth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surface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0" smtClean="0">
                <a:latin typeface="Calibri"/>
                <a:cs typeface="Calibri"/>
              </a:rPr>
              <a:t>Advantage</a:t>
            </a:r>
            <a:endParaRPr sz="2800" smtClean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tabLst>
                <a:tab pos="241935" algn="l"/>
              </a:tabLst>
            </a:pPr>
            <a:r>
              <a:rPr lang="en-US" sz="2800" spc="-5" dirty="0" smtClean="0">
                <a:latin typeface="Calibri"/>
                <a:cs typeface="Calibri"/>
              </a:rPr>
              <a:t>     </a:t>
            </a:r>
            <a:r>
              <a:rPr sz="2800" spc="-5" smtClean="0">
                <a:latin typeface="Calibri"/>
                <a:cs typeface="Calibri"/>
              </a:rPr>
              <a:t>Good</a:t>
            </a:r>
            <a:r>
              <a:rPr sz="2800" spc="-15" smtClean="0">
                <a:latin typeface="Calibri"/>
                <a:cs typeface="Calibri"/>
              </a:rPr>
              <a:t> </a:t>
            </a:r>
            <a:r>
              <a:rPr sz="2800" spc="-10" smtClean="0">
                <a:latin typeface="Calibri"/>
                <a:cs typeface="Calibri"/>
              </a:rPr>
              <a:t>gingival</a:t>
            </a:r>
            <a:r>
              <a:rPr sz="2800" spc="-35" smtClean="0">
                <a:latin typeface="Calibri"/>
                <a:cs typeface="Calibri"/>
              </a:rPr>
              <a:t> </a:t>
            </a:r>
            <a:r>
              <a:rPr sz="2800" spc="-10" smtClean="0">
                <a:latin typeface="Calibri"/>
                <a:cs typeface="Calibri"/>
              </a:rPr>
              <a:t>stimulation</a:t>
            </a:r>
            <a:endParaRPr sz="2800" smtClean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0" smtClean="0">
                <a:latin typeface="Calibri"/>
                <a:cs typeface="Calibri"/>
              </a:rPr>
              <a:t>Disadvantage</a:t>
            </a:r>
            <a:endParaRPr lang="en-US" sz="2800" spc="-20" dirty="0" smtClean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tabLst>
                <a:tab pos="241935" algn="l"/>
              </a:tabLst>
            </a:pPr>
            <a:r>
              <a:rPr lang="en-US" sz="2800" spc="-20" dirty="0" smtClean="0">
                <a:latin typeface="Calibri"/>
                <a:cs typeface="Calibri"/>
              </a:rPr>
              <a:t>       </a:t>
            </a:r>
            <a:r>
              <a:rPr sz="2800" spc="-10" smtClean="0">
                <a:latin typeface="Calibri"/>
                <a:cs typeface="Calibri"/>
              </a:rPr>
              <a:t>Doesn’t	</a:t>
            </a:r>
            <a:r>
              <a:rPr sz="2800" spc="-5" smtClean="0">
                <a:latin typeface="Calibri"/>
                <a:cs typeface="Calibri"/>
              </a:rPr>
              <a:t>clean</a:t>
            </a:r>
            <a:r>
              <a:rPr sz="2800" spc="-25" smtClean="0">
                <a:latin typeface="Calibri"/>
                <a:cs typeface="Calibri"/>
              </a:rPr>
              <a:t> </a:t>
            </a:r>
            <a:r>
              <a:rPr sz="2800" spc="-10" smtClean="0">
                <a:latin typeface="Calibri"/>
                <a:cs typeface="Calibri"/>
              </a:rPr>
              <a:t>sulcus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8101" y="0"/>
            <a:ext cx="1049273" cy="1644396"/>
          </a:xfrm>
          <a:prstGeom prst="rect">
            <a:avLst/>
          </a:prstGeom>
        </p:spPr>
      </p:pic>
      <p:pic>
        <p:nvPicPr>
          <p:cNvPr id="10242" name="Picture 2" descr="C:\Users\User\Desktop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6002" y="2743200"/>
            <a:ext cx="5637998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751" y="228600"/>
            <a:ext cx="7487126" cy="161198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tabLst>
                <a:tab pos="241935" algn="l"/>
              </a:tabLst>
            </a:pPr>
            <a:r>
              <a:rPr sz="4000" b="1" spc="-10" dirty="0">
                <a:latin typeface="Calibri"/>
                <a:cs typeface="Calibri"/>
              </a:rPr>
              <a:t>Stillmans</a:t>
            </a:r>
            <a:endParaRPr sz="4000" b="1">
              <a:latin typeface="Calibri"/>
              <a:cs typeface="Calibri"/>
            </a:endParaRPr>
          </a:p>
          <a:p>
            <a:pPr marL="241300" marR="5080" indent="-229235">
              <a:lnSpc>
                <a:spcPts val="3030"/>
              </a:lnSpc>
              <a:spcBef>
                <a:spcPts val="104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Bristle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placement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buccal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lingual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apically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 an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oblique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angle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long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axis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of </a:t>
            </a:r>
            <a:r>
              <a:rPr sz="2800" spc="-15" smtClean="0">
                <a:latin typeface="Calibri"/>
                <a:cs typeface="Calibri"/>
              </a:rPr>
              <a:t>tooth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29551" y="228600"/>
            <a:ext cx="1049273" cy="1644396"/>
          </a:xfrm>
          <a:prstGeom prst="rect">
            <a:avLst/>
          </a:prstGeom>
        </p:spPr>
      </p:pic>
      <p:pic>
        <p:nvPicPr>
          <p:cNvPr id="11266" name="Picture 2" descr="C:\Users\User\Desktop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7350" y="2514600"/>
            <a:ext cx="6601348" cy="329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600201"/>
            <a:ext cx="7596664" cy="605832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tabLst>
                <a:tab pos="241935" algn="l"/>
              </a:tabLst>
            </a:pPr>
            <a:r>
              <a:rPr sz="3600" b="1" spc="-10" dirty="0">
                <a:latin typeface="Calibri"/>
                <a:cs typeface="Calibri"/>
              </a:rPr>
              <a:t>Modified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stillmans</a:t>
            </a:r>
            <a:endParaRPr sz="3600" b="1">
              <a:latin typeface="Calibri"/>
              <a:cs typeface="Calibri"/>
            </a:endParaRPr>
          </a:p>
          <a:p>
            <a:pPr marL="241300" marR="5080" indent="-229235">
              <a:lnSpc>
                <a:spcPts val="3030"/>
              </a:lnSpc>
              <a:spcBef>
                <a:spcPts val="104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Bristle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placement: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pointing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apically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angle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45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degree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tooth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surface</a:t>
            </a:r>
            <a:endParaRPr sz="2800">
              <a:latin typeface="Calibri"/>
              <a:cs typeface="Calibri"/>
            </a:endParaRPr>
          </a:p>
          <a:p>
            <a:pPr marL="12700" marR="209550">
              <a:lnSpc>
                <a:spcPts val="3020"/>
              </a:lnSpc>
              <a:spcBef>
                <a:spcPts val="994"/>
              </a:spcBef>
            </a:pPr>
            <a:r>
              <a:rPr sz="2800" spc="-5" dirty="0">
                <a:latin typeface="Calibri"/>
                <a:cs typeface="Calibri"/>
              </a:rPr>
              <a:t>Motion: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apply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pressure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stillmans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method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vibrate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brush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also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movie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occlussaly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800" spc="-15" dirty="0">
                <a:latin typeface="Calibri"/>
                <a:cs typeface="Calibri"/>
              </a:rPr>
              <a:t>Advantage</a:t>
            </a:r>
            <a:endParaRPr sz="2800">
              <a:latin typeface="Calibri"/>
              <a:cs typeface="Calibri"/>
            </a:endParaRPr>
          </a:p>
          <a:p>
            <a:pPr marL="12700" marR="6440170">
              <a:lnSpc>
                <a:spcPct val="119600"/>
              </a:lnSpc>
              <a:spcBef>
                <a:spcPts val="10"/>
              </a:spcBef>
            </a:pPr>
            <a:r>
              <a:rPr sz="2800" spc="-5" dirty="0">
                <a:latin typeface="Calibri"/>
                <a:cs typeface="Calibri"/>
              </a:rPr>
              <a:t>Good </a:t>
            </a:r>
            <a:r>
              <a:rPr sz="2800" spc="-10" dirty="0">
                <a:latin typeface="Calibri"/>
                <a:cs typeface="Calibri"/>
              </a:rPr>
              <a:t>gingival stimulation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Easy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master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5515" y="365759"/>
            <a:ext cx="1936241" cy="177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914400"/>
            <a:ext cx="325564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000000"/>
                </a:solidFill>
                <a:latin typeface="Calibri Light"/>
                <a:cs typeface="Calibri Light"/>
              </a:rPr>
              <a:t>Dental</a:t>
            </a:r>
            <a:r>
              <a:rPr sz="4400" spc="-8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 Light"/>
                <a:cs typeface="Calibri Light"/>
              </a:rPr>
              <a:t>floss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8180" y="1658188"/>
            <a:ext cx="7445216" cy="654474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54000" marR="17780" indent="-229235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54635" algn="l"/>
              </a:tabLst>
            </a:pPr>
            <a:r>
              <a:rPr sz="2800" spc="-25" dirty="0">
                <a:latin typeface="Calibri"/>
                <a:cs typeface="Calibri"/>
              </a:rPr>
              <a:t>First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paper </a:t>
            </a:r>
            <a:r>
              <a:rPr lang="en-US" sz="2800" spc="-5" dirty="0" smtClean="0">
                <a:latin typeface="Calibri"/>
                <a:cs typeface="Calibri"/>
              </a:rPr>
              <a:t>- </a:t>
            </a:r>
            <a:r>
              <a:rPr sz="2800" spc="-10" smtClean="0">
                <a:latin typeface="Calibri"/>
                <a:cs typeface="Calibri"/>
              </a:rPr>
              <a:t>published</a:t>
            </a:r>
            <a:r>
              <a:rPr sz="2800" spc="55" smtClean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Parmly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in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10" smtClean="0">
                <a:latin typeface="Calibri"/>
                <a:cs typeface="Calibri"/>
              </a:rPr>
              <a:t>1819</a:t>
            </a:r>
            <a:endParaRPr lang="en-US" sz="2800" spc="-10" dirty="0" smtClean="0">
              <a:latin typeface="Calibri"/>
              <a:cs typeface="Calibri"/>
            </a:endParaRPr>
          </a:p>
          <a:p>
            <a:pPr marL="254000" marR="17780" indent="-229235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54635" algn="l"/>
              </a:tabLst>
            </a:pPr>
            <a:r>
              <a:rPr sz="2800" spc="-10" smtClean="0">
                <a:latin typeface="Calibri"/>
                <a:cs typeface="Calibri"/>
              </a:rPr>
              <a:t>1882</a:t>
            </a:r>
            <a:r>
              <a:rPr sz="2800" spc="40" smtClean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codman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shurtuff</a:t>
            </a:r>
            <a:r>
              <a:rPr sz="2800" spc="45">
                <a:latin typeface="Calibri"/>
                <a:cs typeface="Calibri"/>
              </a:rPr>
              <a:t> </a:t>
            </a:r>
            <a:r>
              <a:rPr lang="en-US" sz="2800" spc="-5" dirty="0" smtClean="0">
                <a:latin typeface="Calibri"/>
                <a:cs typeface="Calibri"/>
              </a:rPr>
              <a:t>- </a:t>
            </a:r>
            <a:r>
              <a:rPr sz="280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</a:t>
            </a:r>
            <a:r>
              <a:rPr sz="2775" spc="-7" baseline="25525" dirty="0">
                <a:latin typeface="Calibri"/>
                <a:cs typeface="Calibri"/>
              </a:rPr>
              <a:t>st</a:t>
            </a:r>
            <a:r>
              <a:rPr sz="2775" spc="337" baseline="255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commercial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floss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made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silk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5" smtClean="0">
                <a:latin typeface="Calibri"/>
                <a:cs typeface="Calibri"/>
              </a:rPr>
              <a:t>.</a:t>
            </a:r>
            <a:endParaRPr lang="en-US" sz="2800" spc="-5" dirty="0" smtClean="0">
              <a:latin typeface="Calibri"/>
              <a:cs typeface="Calibri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 Dr Charles C Bass - recommended nylon </a:t>
            </a:r>
            <a:r>
              <a:rPr lang="en-US" sz="2800" dirty="0" smtClean="0"/>
              <a:t>floss is superior to silk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smtClean="0"/>
              <a:t>Johnson and Johnson Company - first to patent dental floss</a:t>
            </a:r>
            <a:endParaRPr sz="2800">
              <a:latin typeface="Calibri"/>
              <a:cs typeface="Calibri"/>
            </a:endParaRPr>
          </a:p>
          <a:p>
            <a:pPr marL="254000" indent="-229235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54635" algn="l"/>
              </a:tabLst>
            </a:pPr>
            <a:r>
              <a:rPr sz="2800" spc="-10" dirty="0">
                <a:latin typeface="Calibri"/>
                <a:cs typeface="Calibri"/>
              </a:rPr>
              <a:t>Floss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constructed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help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individual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filament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3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thick.</a:t>
            </a:r>
            <a:endParaRPr sz="2800">
              <a:latin typeface="Calibri"/>
              <a:cs typeface="Calibri"/>
            </a:endParaRPr>
          </a:p>
          <a:p>
            <a:pPr marL="2540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54635" algn="l"/>
              </a:tabLst>
            </a:pPr>
            <a:r>
              <a:rPr sz="2800" b="1" spc="-30" dirty="0">
                <a:latin typeface="Calibri"/>
                <a:cs typeface="Calibri"/>
              </a:rPr>
              <a:t>Types</a:t>
            </a:r>
            <a:endParaRPr sz="2800" b="1">
              <a:latin typeface="Calibri"/>
              <a:cs typeface="Calibri"/>
            </a:endParaRPr>
          </a:p>
          <a:p>
            <a:pPr marL="254000" indent="-229235">
              <a:lnSpc>
                <a:spcPct val="100000"/>
              </a:lnSpc>
              <a:spcBef>
                <a:spcPts val="665"/>
              </a:spcBef>
              <a:tabLst>
                <a:tab pos="254635" algn="l"/>
              </a:tabLst>
            </a:pPr>
            <a:r>
              <a:rPr lang="en-US" sz="2800" spc="-30" dirty="0" smtClean="0">
                <a:latin typeface="Calibri"/>
                <a:cs typeface="Calibri"/>
              </a:rPr>
              <a:t>         </a:t>
            </a:r>
            <a:r>
              <a:rPr sz="2800" spc="-30" smtClean="0">
                <a:latin typeface="Calibri"/>
                <a:cs typeface="Calibri"/>
              </a:rPr>
              <a:t>Twisted</a:t>
            </a:r>
            <a:r>
              <a:rPr sz="2800" spc="-15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non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twisted</a:t>
            </a:r>
            <a:endParaRPr sz="2800">
              <a:latin typeface="Calibri"/>
              <a:cs typeface="Calibri"/>
            </a:endParaRPr>
          </a:p>
          <a:p>
            <a:pPr marL="254000" indent="-229235">
              <a:lnSpc>
                <a:spcPct val="100000"/>
              </a:lnSpc>
              <a:spcBef>
                <a:spcPts val="670"/>
              </a:spcBef>
              <a:tabLst>
                <a:tab pos="254635" algn="l"/>
              </a:tabLst>
            </a:pPr>
            <a:r>
              <a:rPr lang="en-US" sz="2800" spc="-5" dirty="0" smtClean="0">
                <a:latin typeface="Calibri"/>
                <a:cs typeface="Calibri"/>
              </a:rPr>
              <a:t>         </a:t>
            </a:r>
            <a:r>
              <a:rPr sz="2800" spc="-5" smtClean="0">
                <a:latin typeface="Calibri"/>
                <a:cs typeface="Calibri"/>
              </a:rPr>
              <a:t>Banded</a:t>
            </a:r>
            <a:r>
              <a:rPr sz="280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non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banded</a:t>
            </a:r>
            <a:endParaRPr sz="2800">
              <a:latin typeface="Calibri"/>
              <a:cs typeface="Calibri"/>
            </a:endParaRPr>
          </a:p>
          <a:p>
            <a:pPr marL="254000" indent="-229235">
              <a:lnSpc>
                <a:spcPct val="100000"/>
              </a:lnSpc>
              <a:spcBef>
                <a:spcPts val="660"/>
              </a:spcBef>
              <a:tabLst>
                <a:tab pos="254635" algn="l"/>
              </a:tabLst>
            </a:pPr>
            <a:r>
              <a:rPr lang="en-US" sz="2800" spc="-5" dirty="0" smtClean="0">
                <a:latin typeface="Calibri"/>
                <a:cs typeface="Calibri"/>
              </a:rPr>
              <a:t>         </a:t>
            </a:r>
            <a:r>
              <a:rPr sz="2800" spc="-5" smtClean="0">
                <a:latin typeface="Calibri"/>
                <a:cs typeface="Calibri"/>
              </a:rPr>
              <a:t>Thin</a:t>
            </a:r>
            <a:r>
              <a:rPr sz="2800" spc="-2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thick</a:t>
            </a:r>
            <a:endParaRPr sz="2800">
              <a:latin typeface="Calibri"/>
              <a:cs typeface="Calibri"/>
            </a:endParaRPr>
          </a:p>
          <a:p>
            <a:pPr marL="254000" indent="-229235">
              <a:lnSpc>
                <a:spcPct val="100000"/>
              </a:lnSpc>
              <a:spcBef>
                <a:spcPts val="660"/>
              </a:spcBef>
              <a:tabLst>
                <a:tab pos="254635" algn="l"/>
              </a:tabLst>
            </a:pPr>
            <a:r>
              <a:rPr lang="en-US" sz="2800" spc="-15" dirty="0" smtClean="0">
                <a:latin typeface="Calibri"/>
                <a:cs typeface="Calibri"/>
              </a:rPr>
              <a:t>         </a:t>
            </a:r>
            <a:r>
              <a:rPr sz="2800" spc="-15" smtClean="0">
                <a:latin typeface="Calibri"/>
                <a:cs typeface="Calibri"/>
              </a:rPr>
              <a:t>Microfilament</a:t>
            </a:r>
            <a:r>
              <a:rPr sz="2800" spc="5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macrofilament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70423" y="100584"/>
            <a:ext cx="2149983" cy="15895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451" y="304800"/>
            <a:ext cx="6529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INTERDENTAL CLEANING AIDS</a:t>
            </a:r>
            <a:endParaRPr lang="en-US" sz="4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6350" y="3962401"/>
            <a:ext cx="2857500" cy="280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704" y="1707918"/>
            <a:ext cx="7749540" cy="318164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40" dirty="0">
                <a:latin typeface="Calibri"/>
                <a:cs typeface="Calibri"/>
              </a:rPr>
              <a:t>Type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unbonded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dental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floss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compossed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yarn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having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additives</a:t>
            </a:r>
            <a:endParaRPr sz="2800">
              <a:latin typeface="Calibri"/>
              <a:cs typeface="Calibri"/>
            </a:endParaRPr>
          </a:p>
          <a:p>
            <a:pPr marL="241300" marR="514984" indent="-229235">
              <a:lnSpc>
                <a:spcPts val="3030"/>
              </a:lnSpc>
              <a:spcBef>
                <a:spcPts val="104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40" dirty="0">
                <a:latin typeface="Calibri"/>
                <a:cs typeface="Calibri"/>
              </a:rPr>
              <a:t>Type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–bonded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dental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floss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composed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yarn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having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additives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other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than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binding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agent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agent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cosmetic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performance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1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40" dirty="0">
                <a:latin typeface="Calibri"/>
                <a:cs typeface="Calibri"/>
              </a:rPr>
              <a:t>Type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III-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bonded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unbonded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having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drug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therapeutic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usage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8751" y="4585715"/>
            <a:ext cx="2149983" cy="1591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779</Words>
  <Application>Microsoft Office PowerPoint</Application>
  <PresentationFormat>On-screen Show (4:3)</PresentationFormat>
  <Paragraphs>131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Methods of tooth brushing</vt:lpstr>
      <vt:lpstr>Slide 2</vt:lpstr>
      <vt:lpstr>Slide 3</vt:lpstr>
      <vt:lpstr>Slide 4</vt:lpstr>
      <vt:lpstr>Slide 5</vt:lpstr>
      <vt:lpstr>Slide 6</vt:lpstr>
      <vt:lpstr>Slide 7</vt:lpstr>
      <vt:lpstr>Dental floss</vt:lpstr>
      <vt:lpstr>Slide 9</vt:lpstr>
      <vt:lpstr>Technique</vt:lpstr>
      <vt:lpstr>Slide 11</vt:lpstr>
      <vt:lpstr>Interproximal brushes</vt:lpstr>
      <vt:lpstr>Slide 13</vt:lpstr>
      <vt:lpstr>Wooden tips</vt:lpstr>
      <vt:lpstr>Chemical plaque control</vt:lpstr>
      <vt:lpstr>Chlorhexidine gluconate(0.2%)</vt:lpstr>
      <vt:lpstr>Mechanism of action</vt:lpstr>
      <vt:lpstr>Slide 18</vt:lpstr>
      <vt:lpstr>Slide 19</vt:lpstr>
      <vt:lpstr>Slide 20</vt:lpstr>
      <vt:lpstr>Essential oil</vt:lpstr>
      <vt:lpstr>Slide 22</vt:lpstr>
      <vt:lpstr>Quaternary ammonium compounds</vt:lpstr>
      <vt:lpstr>Slide 24</vt:lpstr>
      <vt:lpstr>Slide 25</vt:lpstr>
      <vt:lpstr>Slide 26</vt:lpstr>
      <vt:lpstr>Slide 27</vt:lpstr>
      <vt:lpstr>Take away home messageae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of tooth brushing</dc:title>
  <dc:creator>user</dc:creator>
  <cp:lastModifiedBy>user</cp:lastModifiedBy>
  <cp:revision>1</cp:revision>
  <dcterms:created xsi:type="dcterms:W3CDTF">2006-08-16T00:00:00Z</dcterms:created>
  <dcterms:modified xsi:type="dcterms:W3CDTF">2022-05-27T07:07:27Z</dcterms:modified>
</cp:coreProperties>
</file>